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3"/>
  </p:notesMasterIdLst>
  <p:sldIdLst>
    <p:sldId id="265" r:id="rId2"/>
    <p:sldId id="257" r:id="rId3"/>
    <p:sldId id="258" r:id="rId4"/>
    <p:sldId id="262" r:id="rId5"/>
    <p:sldId id="259" r:id="rId6"/>
    <p:sldId id="270" r:id="rId7"/>
    <p:sldId id="267" r:id="rId8"/>
    <p:sldId id="261" r:id="rId9"/>
    <p:sldId id="264" r:id="rId10"/>
    <p:sldId id="269" r:id="rId11"/>
    <p:sldId id="266" r:id="rId12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9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_!_PavKo\SPSE%20Kratochv&#237;lova\v&#253;ro&#269;n&#237;%20zpr&#225;va%202019\celkov&#233;v&#253;daj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_!_PavKo\SPSE%20Kratochv&#237;lova\v&#253;ro&#269;n&#237;%20zpr&#225;va%202019\RR_2019-2020-n&#225;vr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_!_PavKo\SPSE%20Kratochv&#237;lova\v&#253;ro&#269;n&#237;%20zpr&#225;va%202019\RR_2019-2020-n&#225;vr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baseline="0">
                <a:effectLst/>
              </a:rPr>
              <a:t>NEJVÝZNAMNĚJŠÍ POLOŽKY ČERPÁNÍ PROSTŘEDKŮ RADY RODIČŮ</a:t>
            </a:r>
            <a:endParaRPr lang="cs-CZ">
              <a:effectLst/>
            </a:endParaRPr>
          </a:p>
          <a:p>
            <a:pPr>
              <a:defRPr/>
            </a:pPr>
            <a:r>
              <a:rPr lang="cs-CZ" sz="1800" b="1" i="0" baseline="0">
                <a:effectLst/>
              </a:rPr>
              <a:t> ve školním roce 2018/201</a:t>
            </a:r>
            <a:r>
              <a:rPr lang="cs-CZ" sz="1800" b="1">
                <a:effectLst/>
              </a:rPr>
              <a:t>9</a:t>
            </a:r>
            <a:endParaRPr lang="cs-CZ">
              <a:effectLst/>
            </a:endParaRPr>
          </a:p>
        </c:rich>
      </c:tx>
      <c:layout>
        <c:manualLayout>
          <c:xMode val="edge"/>
          <c:yMode val="edge"/>
          <c:x val="0.12811903688057749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9408205027232132"/>
          <c:y val="0.19486111111111112"/>
          <c:w val="0.67029730194965087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List1!$E$4:$E$13</c:f>
              <c:strCache>
                <c:ptCount val="9"/>
                <c:pt idx="0">
                  <c:v>nákup knih-celoročně</c:v>
                </c:pt>
                <c:pt idx="1">
                  <c:v>sportovní nářadí:</c:v>
                </c:pt>
                <c:pt idx="2">
                  <c:v>doprava žáků:</c:v>
                </c:pt>
                <c:pt idx="3">
                  <c:v>sportovní turnaje -startovné,odměny</c:v>
                </c:pt>
                <c:pt idx="4">
                  <c:v>maturity-tablo+občerstvení:</c:v>
                </c:pt>
                <c:pt idx="5">
                  <c:v>trička CANIS</c:v>
                </c:pt>
                <c:pt idx="6">
                  <c:v>vědomostní akce a soutěže:</c:v>
                </c:pt>
                <c:pt idx="7">
                  <c:v>odměna pokladníka:</c:v>
                </c:pt>
                <c:pt idx="8">
                  <c:v>provozní náklady RR,
 dárek p. řediteli Královi k odchodu do důchodu,
ověření podpisů</c:v>
                </c:pt>
              </c:strCache>
            </c:strRef>
          </c:cat>
          <c:val>
            <c:numRef>
              <c:f>List1!$F$4:$F$13</c:f>
              <c:numCache>
                <c:formatCode>#,##0\ "Kč"</c:formatCode>
                <c:ptCount val="10"/>
                <c:pt idx="0">
                  <c:v>57843</c:v>
                </c:pt>
                <c:pt idx="1">
                  <c:v>7948</c:v>
                </c:pt>
                <c:pt idx="2">
                  <c:v>36200</c:v>
                </c:pt>
                <c:pt idx="3">
                  <c:v>15630</c:v>
                </c:pt>
                <c:pt idx="4">
                  <c:v>16939</c:v>
                </c:pt>
                <c:pt idx="5">
                  <c:v>4283</c:v>
                </c:pt>
                <c:pt idx="6">
                  <c:v>17258</c:v>
                </c:pt>
                <c:pt idx="7">
                  <c:v>5790</c:v>
                </c:pt>
                <c:pt idx="8">
                  <c:v>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4-491C-A647-1FAE642D62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3469520"/>
        <c:axId val="523470504"/>
      </c:barChart>
      <c:catAx>
        <c:axId val="523469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3470504"/>
        <c:crosses val="autoZero"/>
        <c:auto val="1"/>
        <c:lblAlgn val="ctr"/>
        <c:lblOffset val="100"/>
        <c:noMultiLvlLbl val="0"/>
      </c:catAx>
      <c:valAx>
        <c:axId val="523470504"/>
        <c:scaling>
          <c:orientation val="minMax"/>
          <c:max val="5800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\ &quot;Kč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346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Výhled na rok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45496231853567"/>
          <c:y val="0.19486111111111112"/>
          <c:w val="0.87753174766619235"/>
          <c:h val="0.61917432195975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'Hotovy rozpocet 2019-2020'!$C$8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2019-2020'!$C$9:$C$20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F9EE-47EB-B252-6E42DF06048C}"/>
            </c:ext>
          </c:extLst>
        </c:ser>
        <c:ser>
          <c:idx val="1"/>
          <c:order val="1"/>
          <c:tx>
            <c:strRef>
              <c:f>'Hotovy rozpocet 2019-2020'!$D$8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2019-2020'!$D$9:$D$20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F9EE-47EB-B252-6E42DF06048C}"/>
            </c:ext>
          </c:extLst>
        </c:ser>
        <c:ser>
          <c:idx val="2"/>
          <c:order val="2"/>
          <c:tx>
            <c:strRef>
              <c:f>'Hotovy rozpocet 2019-2020'!$E$8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2019-2020'!$E$9:$E$20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F9EE-47EB-B252-6E42DF06048C}"/>
            </c:ext>
          </c:extLst>
        </c:ser>
        <c:ser>
          <c:idx val="3"/>
          <c:order val="3"/>
          <c:tx>
            <c:strRef>
              <c:f>'Hotovy rozpocet 2019-2020'!$F$8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2019-2020'!$F$9:$F$20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9EE-47EB-B252-6E42DF06048C}"/>
            </c:ext>
          </c:extLst>
        </c:ser>
        <c:ser>
          <c:idx val="4"/>
          <c:order val="4"/>
          <c:tx>
            <c:strRef>
              <c:f>'Hotovy rozpocet 2019-2020'!$G$8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2019-2020'!$G$9:$G$20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F9EE-47EB-B252-6E42DF06048C}"/>
            </c:ext>
          </c:extLst>
        </c:ser>
        <c:ser>
          <c:idx val="5"/>
          <c:order val="5"/>
          <c:tx>
            <c:strRef>
              <c:f>'Hotovy rozpocet 2019-2020'!$H$8</c:f>
              <c:strCache>
                <c:ptCount val="1"/>
                <c:pt idx="0">
                  <c:v>Částka v Kč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2019-2020'!$B$9:$B$20</c:f>
              <c:strCache>
                <c:ptCount val="3"/>
                <c:pt idx="0">
                  <c:v>PŘEVOD FIN. PROSTŘEDKŮ ZE ŠK. R. 2018/2019:</c:v>
                </c:pt>
                <c:pt idx="1">
                  <c:v>PŘÍJMY 2019/2020:</c:v>
                </c:pt>
                <c:pt idx="2">
                  <c:v>VÝCHOZÍ STAV PRO ŠK. R. 2019/2020:</c:v>
                </c:pt>
              </c:strCache>
            </c:strRef>
          </c:cat>
          <c:val>
            <c:numRef>
              <c:f>'Hotovy rozpocet 2019-2020'!$H$9:$H$20</c:f>
              <c:numCache>
                <c:formatCode>#,##0.00</c:formatCode>
                <c:ptCount val="3"/>
                <c:pt idx="0">
                  <c:v>158790.85999999999</c:v>
                </c:pt>
                <c:pt idx="1">
                  <c:v>150000</c:v>
                </c:pt>
                <c:pt idx="2">
                  <c:v>308790.86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EE-47EB-B252-6E42DF0604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2744264"/>
        <c:axId val="713494656"/>
        <c:axId val="0"/>
      </c:bar3DChart>
      <c:catAx>
        <c:axId val="63274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3494656"/>
        <c:crosses val="autoZero"/>
        <c:auto val="1"/>
        <c:lblAlgn val="ctr"/>
        <c:lblOffset val="100"/>
        <c:noMultiLvlLbl val="0"/>
      </c:catAx>
      <c:valAx>
        <c:axId val="71349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2744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[RR_2019-2020-návrh.xlsx]Hotovy rozpocet 2019-2020!Kontingenční tabulka3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návrh investic v roce 2019/2020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'Hotovy rozpocet 2019-2020'!$L$24</c:f>
              <c:strCache>
                <c:ptCount val="1"/>
                <c:pt idx="0">
                  <c:v>Celkem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'Hotovy rozpocet 2019-2020'!$K$25:$K$31</c:f>
              <c:strCache>
                <c:ptCount val="6"/>
                <c:pt idx="0">
                  <c:v>Kultura</c:v>
                </c:pt>
                <c:pt idx="1">
                  <c:v>mimoškolní aktivity</c:v>
                </c:pt>
                <c:pt idx="2">
                  <c:v>provoz RR</c:v>
                </c:pt>
                <c:pt idx="3">
                  <c:v>rezerva</c:v>
                </c:pt>
                <c:pt idx="4">
                  <c:v>sport</c:v>
                </c:pt>
                <c:pt idx="5">
                  <c:v>ŠIC</c:v>
                </c:pt>
              </c:strCache>
            </c:strRef>
          </c:cat>
          <c:val>
            <c:numRef>
              <c:f>'Hotovy rozpocet 2019-2020'!$L$25:$L$31</c:f>
              <c:numCache>
                <c:formatCode>General</c:formatCode>
                <c:ptCount val="6"/>
                <c:pt idx="0">
                  <c:v>35000</c:v>
                </c:pt>
                <c:pt idx="1">
                  <c:v>60000</c:v>
                </c:pt>
                <c:pt idx="2">
                  <c:v>6000</c:v>
                </c:pt>
                <c:pt idx="3">
                  <c:v>10000</c:v>
                </c:pt>
                <c:pt idx="4">
                  <c:v>50000</c:v>
                </c:pt>
                <c:pt idx="5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D-4C74-BCCE-81F1FB88A7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14574280"/>
        <c:axId val="714573624"/>
      </c:barChart>
      <c:catAx>
        <c:axId val="71457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4573624"/>
        <c:crosses val="autoZero"/>
        <c:auto val="1"/>
        <c:lblAlgn val="ctr"/>
        <c:lblOffset val="100"/>
        <c:noMultiLvlLbl val="0"/>
      </c:catAx>
      <c:valAx>
        <c:axId val="71457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457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E152B-272B-4A30-9CB9-F4E9C0E61C0D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9192-2FB7-488F-93D9-5F125344BB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4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9192-2FB7-488F-93D9-5F125344BB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5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9192-2FB7-488F-93D9-5F125344BB9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76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45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99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7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84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9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90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3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04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2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F95ADB-06A1-4F6A-95D0-EF82AFA3C74B}" type="datetimeFigureOut">
              <a:rPr lang="cs-CZ" smtClean="0"/>
              <a:pPr/>
              <a:t>10.11.2019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A7BE0A-5828-455B-A545-3A713B9405A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61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_!_PavKo\SPSE%20Kratochv&#237;lova\v&#253;ro&#269;n&#237;%20zpr&#225;va%202019\Z&#193;PIS_z_revize_RR_k_31.10.2019.doc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66732"/>
            <a:ext cx="85725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ýroční zasedání Rady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32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/>
              <a:t>Rada rodičů při SPŠ v Ostravě 1, Kratochvílova ul.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/>
              <a:t>Spolek je zapsán ve spolkovém rejstříku,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/>
              <a:t>vedený Krajským soudem v Ostravě oddíl L. vložka 2756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4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4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r>
              <a:rPr lang="cs-CZ" sz="2000" b="1" dirty="0">
                <a:latin typeface="+mj-lt"/>
                <a:ea typeface="Calibri" pitchFamily="34" charset="0"/>
                <a:cs typeface="Times New Roman" pitchFamily="18" charset="0"/>
              </a:rPr>
              <a:t>listopadu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2019, aula školy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05966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DISKUSE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95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2828835"/>
            <a:ext cx="7776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USNESENÍ VÝROČNÍHO JEDNÁNÍ RADY RODIČŮ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ZÁVĚR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86916"/>
            <a:ext cx="8640960" cy="678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FF0000"/>
                </a:solidFill>
                <a:latin typeface="Calibri" pitchFamily="34" charset="0"/>
              </a:rPr>
              <a:t>Program jednání: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Zahájení jednání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>
                <a:latin typeface="+mj-lt"/>
              </a:rPr>
              <a:t>Projedn</a:t>
            </a:r>
            <a:r>
              <a:rPr lang="cs-CZ" sz="2000" b="1" dirty="0">
                <a:latin typeface="+mj-lt"/>
              </a:rPr>
              <a:t>ání a schválení programu</a:t>
            </a:r>
            <a:endParaRPr lang="en-US" sz="2000" b="1" dirty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Zpráva o činnosti spolku rady rodičů</a:t>
            </a:r>
          </a:p>
          <a:p>
            <a:pPr lvl="1">
              <a:lnSpc>
                <a:spcPct val="150000"/>
              </a:lnSpc>
            </a:pPr>
            <a:r>
              <a:rPr lang="cs-CZ" sz="1600" b="1" dirty="0">
                <a:latin typeface="+mj-lt"/>
              </a:rPr>
              <a:t>Zpráva přednesena ve škole přítomným rodičům třídních schůzek prostřednictvím školního rozhlasu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Vystoupení ředitele školy, zástupce školy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Zpráva o hospodaření ve školním roce 2018/2019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Zpráva revizní komise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Návrh rozpočtu na šk.r. 2019/</a:t>
            </a:r>
            <a:r>
              <a:rPr lang="en-US" sz="2000" b="1" dirty="0">
                <a:latin typeface="+mj-lt"/>
              </a:rPr>
              <a:t>20</a:t>
            </a:r>
            <a:r>
              <a:rPr lang="cs-CZ" sz="2000" b="1" dirty="0">
                <a:latin typeface="+mj-lt"/>
              </a:rPr>
              <a:t>20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Projednání personálních změn ve výboru spolku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Volba členů výboru na následující období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Diskuse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Usnesení</a:t>
            </a:r>
            <a:endParaRPr lang="cs-CZ" sz="2000" dirty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latin typeface="+mj-lt"/>
              </a:rPr>
              <a:t>Závěr </a:t>
            </a:r>
            <a:br>
              <a:rPr lang="cs-CZ" sz="2000" dirty="0"/>
            </a:b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1439" y="568424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ZPRÁVA O HOSPODAŘENÍ S FINANČNÍMI PROSTŘEDKY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ve školním roce 201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/201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+mj-lt"/>
              </a:rPr>
              <a:t> </a:t>
            </a:r>
            <a:endParaRPr lang="cs-CZ" sz="2000" dirty="0">
              <a:solidFill>
                <a:srgbClr val="002060"/>
              </a:solidFill>
              <a:latin typeface="+mj-lt"/>
            </a:endParaRPr>
          </a:p>
          <a:p>
            <a:endParaRPr lang="cs-CZ" sz="2000" b="1" dirty="0">
              <a:solidFill>
                <a:srgbClr val="00206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endParaRPr lang="cs-CZ" sz="2000" b="1" dirty="0">
              <a:solidFill>
                <a:srgbClr val="00206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endParaRPr lang="cs-CZ" sz="2000" b="1" dirty="0">
              <a:solidFill>
                <a:srgbClr val="00206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Příjmy školní rok 2018/2019                      Kč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193 599,-Kč</a:t>
            </a:r>
          </a:p>
          <a:p>
            <a:endParaRPr lang="cs-CZ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lvl="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   - </a:t>
            </a:r>
            <a:r>
              <a:rPr lang="cs-CZ" sz="2000" b="1" dirty="0">
                <a:ea typeface="Calibri" pitchFamily="34" charset="0"/>
                <a:cs typeface="Times New Roman" pitchFamily="18" charset="0"/>
              </a:rPr>
              <a:t>FINANČNÍ PŘÍSPĚVEK NA ŽÁKA                        á 500,-Kč</a:t>
            </a:r>
          </a:p>
          <a:p>
            <a:pPr lvl="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ea typeface="Calibri" pitchFamily="34" charset="0"/>
                <a:cs typeface="Times New Roman" pitchFamily="18" charset="0"/>
              </a:rPr>
              <a:t>     - FINANČNÍ DARY</a:t>
            </a:r>
          </a:p>
          <a:p>
            <a:pPr lvl="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ea typeface="Calibri" pitchFamily="34" charset="0"/>
                <a:cs typeface="Times New Roman" pitchFamily="18" charset="0"/>
              </a:rPr>
              <a:t>     - SPONZORSKÉ DARY</a:t>
            </a:r>
          </a:p>
          <a:p>
            <a:endParaRPr lang="en-US" sz="20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D48F59B-ECB1-46CF-90ED-CBF47E38A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4215"/>
              </p:ext>
            </p:extLst>
          </p:nvPr>
        </p:nvGraphicFramePr>
        <p:xfrm>
          <a:off x="1223628" y="1340768"/>
          <a:ext cx="6696744" cy="1656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0926">
                  <a:extLst>
                    <a:ext uri="{9D8B030D-6E8A-4147-A177-3AD203B41FA5}">
                      <a16:colId xmlns:a16="http://schemas.microsoft.com/office/drawing/2014/main" val="3517074682"/>
                    </a:ext>
                  </a:extLst>
                </a:gridCol>
                <a:gridCol w="1905818">
                  <a:extLst>
                    <a:ext uri="{9D8B030D-6E8A-4147-A177-3AD203B41FA5}">
                      <a16:colId xmlns:a16="http://schemas.microsoft.com/office/drawing/2014/main" val="1004836053"/>
                    </a:ext>
                  </a:extLst>
                </a:gridCol>
              </a:tblGrid>
              <a:tr h="59154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Bankovní účet - stav k 31.8.2019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142 472,86,-Kč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044320742"/>
                  </a:ext>
                </a:extLst>
              </a:tr>
              <a:tr h="59154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Pokladní hotovost - stav k 31.8.2019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16 318,00,-Kč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3625697918"/>
                  </a:ext>
                </a:extLst>
              </a:tr>
              <a:tr h="47308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PŘEVOD FIN. PROSTŘEDKŮ ZE ŠK. R. 2018/2019: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158 790,86,-Kč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7950633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59953" y="188640"/>
            <a:ext cx="864399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NEJVÝZNAMNĚJŠÍ POLOŽKY ČERPÁNÍ PROSTŘEDKŮ RADY RODIČŮ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ve školním roce 2018/201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endParaRPr kumimoji="0" lang="cs-CZ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1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Výdaje školní rok 201</a:t>
            </a:r>
            <a:r>
              <a:rPr lang="cs-CZ" sz="20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cs-CZ" sz="2000" b="1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/201</a:t>
            </a:r>
            <a:r>
              <a:rPr lang="cs-CZ" sz="20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9	</a:t>
            </a:r>
            <a:r>
              <a:rPr kumimoji="0" lang="cs-CZ" sz="2000" b="1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Kč</a:t>
            </a:r>
            <a:r>
              <a:rPr kumimoji="0" lang="en-US" sz="2000" b="1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=165 109,-</a:t>
            </a:r>
            <a:r>
              <a:rPr lang="cs-CZ" dirty="0"/>
              <a:t> Kč</a:t>
            </a:r>
            <a:r>
              <a:rPr lang="cs-CZ" sz="2000" dirty="0"/>
              <a:t> </a:t>
            </a:r>
            <a:endParaRPr kumimoji="0" lang="cs-CZ" sz="2000" b="1" i="0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2F93C9BA-7729-4C2B-9356-DB16536A6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1404"/>
              </p:ext>
            </p:extLst>
          </p:nvPr>
        </p:nvGraphicFramePr>
        <p:xfrm>
          <a:off x="259954" y="2132856"/>
          <a:ext cx="864399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-30778"/>
            <a:ext cx="864399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ZPRÁVA REVIZNÍ KOMISE</a:t>
            </a:r>
            <a:endParaRPr lang="cs-CZ" sz="2400" b="1" dirty="0">
              <a:solidFill>
                <a:srgbClr val="0070C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Dle revizní komise Rady rodičů byly finanční prostředky vynaloženy účelně a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 souladu se Zásadami hospodaření s finančními prostředky Rady rodičů.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 způsobu vynaložených finančních prostředků bylo pravidelně jednáno na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schůzkách Rady rodičů.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Zástupce školy byl vždy účasten, zápisy jsou řádně archivovány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Detailní kontrola probíhá 2 x ročně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(finanční hotovost, pokladní kniha,</a:t>
            </a: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bankovní výpisy)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Účastníci kontroly – pokladník, předseda revizní komise,</a:t>
            </a: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zástupce školy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Zápisy z kontrol jsou řádně archivovány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cs-CZ" sz="20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cs-CZ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02" y="0"/>
            <a:ext cx="864399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ZPRÁVA REVIZNÍ KOMISE</a:t>
            </a:r>
            <a:endParaRPr lang="cs-CZ" sz="2400" b="1" dirty="0">
              <a:solidFill>
                <a:srgbClr val="0070C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sz="20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cs-CZ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4E16F6D6-D70C-493E-A3FE-3B755C6F4C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719953"/>
              </p:ext>
            </p:extLst>
          </p:nvPr>
        </p:nvGraphicFramePr>
        <p:xfrm>
          <a:off x="7070852" y="3040856"/>
          <a:ext cx="90646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3" imgW="905760" imgH="776520" progId="Word.Document.8">
                  <p:link updateAutomatic="1"/>
                </p:oleObj>
              </mc:Choice>
              <mc:Fallback>
                <p:oleObj name="Document" showAsIcon="1" r:id="rId3" imgW="905760" imgH="776520" progId="Word.Document.8">
                  <p:link updateAutomatic="1"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4E16F6D6-D70C-493E-A3FE-3B755C6F4C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0852" y="3040856"/>
                        <a:ext cx="906463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17D42E83-FBA7-42C2-90F4-196D49A360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3370" y="404664"/>
            <a:ext cx="3977262" cy="591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1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6808"/>
            <a:ext cx="575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+mj-lt"/>
              </a:rPr>
              <a:t>Návrh rozpočtu na šk.r. 2019/2020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 b="1" dirty="0">
              <a:solidFill>
                <a:srgbClr val="FF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7C52B3B-0B99-40FF-8066-CF9F77B9E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12741"/>
              </p:ext>
            </p:extLst>
          </p:nvPr>
        </p:nvGraphicFramePr>
        <p:xfrm>
          <a:off x="1479773" y="427487"/>
          <a:ext cx="6283350" cy="161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179">
                  <a:extLst>
                    <a:ext uri="{9D8B030D-6E8A-4147-A177-3AD203B41FA5}">
                      <a16:colId xmlns:a16="http://schemas.microsoft.com/office/drawing/2014/main" val="532321213"/>
                    </a:ext>
                  </a:extLst>
                </a:gridCol>
                <a:gridCol w="1788171">
                  <a:extLst>
                    <a:ext uri="{9D8B030D-6E8A-4147-A177-3AD203B41FA5}">
                      <a16:colId xmlns:a16="http://schemas.microsoft.com/office/drawing/2014/main" val="109830651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sng" strike="noStrike" dirty="0">
                          <a:effectLst/>
                        </a:rPr>
                        <a:t>PŘÍJMY 2019/2020: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839908797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Předpokládané příspěvky od rodičů žáků ve šk. roce 2019/ 2020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150 000,00,-Kč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357206861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PŘÍJMY 2019/2020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150 000,00,-Kč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239954390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sng" strike="noStrike" dirty="0">
                          <a:effectLst/>
                        </a:rPr>
                        <a:t>VÝCHOZÍ STAV PRO ŠK. R. 2019/2020: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2031481852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Peněžní prostředky k 31.8.2019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158 790,86,-Kč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383983381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Předpokládané příspěvky od rodičů žáků ve </a:t>
                      </a:r>
                      <a:r>
                        <a:rPr lang="cs-CZ" sz="1100" u="none" strike="noStrike" dirty="0" err="1">
                          <a:effectLst/>
                        </a:rPr>
                        <a:t>šk</a:t>
                      </a:r>
                      <a:r>
                        <a:rPr lang="cs-CZ" sz="1100" u="none" strike="noStrike" dirty="0">
                          <a:effectLst/>
                        </a:rPr>
                        <a:t>. roce 2019/ 2020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150 000,00,-Kč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1205627948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VÝCHOZÍ STAV PRO ŠK. R. 2019/2020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308 790,86,-Kč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26" marR="8626" marT="8626" marB="0" anchor="b"/>
                </a:tc>
                <a:extLst>
                  <a:ext uri="{0D108BD9-81ED-4DB2-BD59-A6C34878D82A}">
                    <a16:rowId xmlns:a16="http://schemas.microsoft.com/office/drawing/2014/main" val="3864328949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C34AB4BC-4075-4878-AC52-9A4E3D5F83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499668"/>
              </p:ext>
            </p:extLst>
          </p:nvPr>
        </p:nvGraphicFramePr>
        <p:xfrm>
          <a:off x="650114" y="1978453"/>
          <a:ext cx="784376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F7CC9135-DA8D-4EB3-A41B-CAF84EFCA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22647"/>
              </p:ext>
            </p:extLst>
          </p:nvPr>
        </p:nvGraphicFramePr>
        <p:xfrm>
          <a:off x="2279837" y="3642748"/>
          <a:ext cx="4584323" cy="271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470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-146193"/>
            <a:ext cx="8501122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9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9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9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b="1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Rada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rodičů oslovuje rodiče prostřednictvím školního rozhlasu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o poskytnutí příspěvku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Žádost o příspěvek + návratka jsou předány každému dítěti prostřednictvím třídního učitele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Na webových stránkách školy v záložce Rada rodičů jsou k dispozici: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- Žádost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- Zápisy ze zasedání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- Možnost nahlédnutí na transparentní účet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- Rozpočet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         - Darovací smlouva</a:t>
            </a:r>
            <a:endParaRPr kumimoji="0" lang="cs-CZ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dirty="0">
              <a:solidFill>
                <a:srgbClr val="002060"/>
              </a:solidFill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cs-CZ" sz="20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Všichni tak mohou sledovat dění a činnost Rady rodičů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F920B3DA-7A74-46C4-BF46-B53DA4947EEC}"/>
              </a:ext>
            </a:extLst>
          </p:cNvPr>
          <p:cNvSpPr txBox="1"/>
          <p:nvPr/>
        </p:nvSpPr>
        <p:spPr>
          <a:xfrm>
            <a:off x="1693738" y="188640"/>
            <a:ext cx="575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+mj-lt"/>
              </a:rPr>
              <a:t>Proces získávání prostředků spolku rady rodičů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400" b="1" dirty="0">
              <a:solidFill>
                <a:srgbClr val="FF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05678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rgbClr val="FF0000"/>
                </a:solidFill>
                <a:latin typeface="+mj-lt"/>
              </a:rPr>
              <a:t>Projednání personálních změn ve výboru spolku RR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A69B645-42B4-4CC3-A069-B34EB63FCF0E}"/>
              </a:ext>
            </a:extLst>
          </p:cNvPr>
          <p:cNvSpPr txBox="1"/>
          <p:nvPr/>
        </p:nvSpPr>
        <p:spPr>
          <a:xfrm>
            <a:off x="467544" y="148478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cs-CZ" sz="2000" b="1" dirty="0">
                <a:solidFill>
                  <a:srgbClr val="002060"/>
                </a:solidFill>
                <a:cs typeface="Times New Roman" pitchFamily="18" charset="0"/>
              </a:rPr>
              <a:t>Navrhovaní noví členové rady: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2060"/>
                </a:solidFill>
                <a:cs typeface="Times New Roman" pitchFamily="18" charset="0"/>
              </a:rPr>
              <a:t>-&gt;	Pan David Foltýn</a:t>
            </a:r>
            <a:r>
              <a:rPr lang="en-US" sz="2000" b="1" dirty="0">
                <a:solidFill>
                  <a:srgbClr val="002060"/>
                </a:solidFill>
                <a:cs typeface="Times New Roman" pitchFamily="18" charset="0"/>
              </a:rPr>
              <a:t>:</a:t>
            </a:r>
            <a:r>
              <a:rPr lang="cs-CZ" sz="2000" b="1" dirty="0">
                <a:solidFill>
                  <a:srgbClr val="002060"/>
                </a:solidFill>
                <a:cs typeface="Times New Roman" pitchFamily="18" charset="0"/>
              </a:rPr>
              <a:t> místopředseda RR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2060"/>
                </a:solidFill>
                <a:cs typeface="Times New Roman" pitchFamily="18" charset="0"/>
              </a:rPr>
              <a:t>	-&gt; hlasování</a:t>
            </a:r>
            <a:endParaRPr lang="cs-CZ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cs-CZ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cs-CZ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cs-CZ" sz="2000" b="1" dirty="0">
                <a:solidFill>
                  <a:srgbClr val="002060"/>
                </a:solidFill>
                <a:cs typeface="Times New Roman" pitchFamily="18" charset="0"/>
              </a:rPr>
              <a:t>Ostatní členové rady rodičů setrvávají ve svých funkcích beze změn.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2715</TotalTime>
  <Words>517</Words>
  <Application>Microsoft Office PowerPoint</Application>
  <PresentationFormat>Předvádění na obrazovce (4:3)</PresentationFormat>
  <Paragraphs>125</Paragraphs>
  <Slides>11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Propojení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Retrospektiva</vt:lpstr>
      <vt:lpstr>C:\Users\User\Documents\_!_PavKo\SPSE Kratochvílova\výroční zpráva 2019\ZÁPIS_z_revize_RR_k_31.10.2019.doc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Pavel Kořenek</cp:lastModifiedBy>
  <cp:revision>105</cp:revision>
  <cp:lastPrinted>2019-11-06T13:39:33Z</cp:lastPrinted>
  <dcterms:created xsi:type="dcterms:W3CDTF">2013-11-09T18:20:20Z</dcterms:created>
  <dcterms:modified xsi:type="dcterms:W3CDTF">2019-11-10T09:00:16Z</dcterms:modified>
</cp:coreProperties>
</file>